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71" r:id="rId15"/>
    <p:sldId id="267" r:id="rId16"/>
    <p:sldId id="268" r:id="rId17"/>
    <p:sldId id="270" r:id="rId18"/>
    <p:sldId id="272" r:id="rId19"/>
    <p:sldId id="273" r:id="rId20"/>
    <p:sldId id="286" r:id="rId21"/>
    <p:sldId id="274" r:id="rId22"/>
    <p:sldId id="275" r:id="rId23"/>
    <p:sldId id="276" r:id="rId24"/>
    <p:sldId id="280" r:id="rId25"/>
    <p:sldId id="277" r:id="rId26"/>
    <p:sldId id="279" r:id="rId27"/>
    <p:sldId id="281" r:id="rId28"/>
    <p:sldId id="282" r:id="rId29"/>
    <p:sldId id="278" r:id="rId30"/>
    <p:sldId id="2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37" autoAdjust="0"/>
  </p:normalViewPr>
  <p:slideViewPr>
    <p:cSldViewPr snapToGrid="0">
      <p:cViewPr>
        <p:scale>
          <a:sx n="41" d="100"/>
          <a:sy n="41" d="100"/>
        </p:scale>
        <p:origin x="183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A9FA7-2BBA-4BAA-B55C-751CAC66BE2F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1289B-85CB-4159-BFDF-0E60C1A16CD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574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A1289B-85CB-4159-BFDF-0E60C1A16CD9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21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312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8818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459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8533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5359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9842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0456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757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880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3983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620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7FD82-0D3A-4583-B59A-4F3530660934}" type="datetimeFigureOut">
              <a:rPr lang="en-CA" smtClean="0"/>
              <a:t>2018-11-26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3C35C-721E-4EDD-AF72-875C6A47F5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29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6304" y="-548640"/>
            <a:ext cx="9546336" cy="2539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600" b="1" dirty="0" smtClean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3600" b="1" dirty="0" smtClean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 contrast of micro and macroclimatic effects on vertebrate interactions with foundational plant species. </a:t>
            </a:r>
            <a:endParaRPr lang="en-CA" sz="3600" b="1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763511"/>
            <a:ext cx="4791456" cy="19807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dirty="0" smtClean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Nargol </a:t>
            </a:r>
            <a:r>
              <a:rPr lang="en-CA" sz="2400" dirty="0" smtClean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Ghazian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Supervisor: Dr. Chris Lortie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dirty="0" smtClean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Advisor: Dr. Suzanne MacDonald </a:t>
            </a:r>
            <a:endParaRPr lang="en-CA" sz="2400" dirty="0" smtClean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dirty="0" smtClean="0"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Thesis Proposal</a:t>
            </a:r>
          </a:p>
        </p:txBody>
      </p:sp>
    </p:spTree>
    <p:extLst>
      <p:ext uri="{BB962C8B-B14F-4D97-AF65-F5344CB8AC3E}">
        <p14:creationId xmlns:p14="http://schemas.microsoft.com/office/powerpoint/2010/main" val="383524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737"/>
          <a:stretch/>
        </p:blipFill>
        <p:spPr bwMode="auto">
          <a:xfrm>
            <a:off x="0" y="-1"/>
            <a:ext cx="12192000" cy="688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126" y="0"/>
            <a:ext cx="10058400" cy="1450757"/>
          </a:xfrm>
        </p:spPr>
        <p:txBody>
          <a:bodyPr/>
          <a:lstStyle/>
          <a:p>
            <a:r>
              <a:rPr lang="en-CA" dirty="0" smtClean="0"/>
              <a:t>Location: Carrizo Plain National Monument sites 3 &amp; 4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336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5" t="22852" r="2915" b="9725"/>
          <a:stretch/>
        </p:blipFill>
        <p:spPr>
          <a:xfrm>
            <a:off x="3203621" y="1226471"/>
            <a:ext cx="8308681" cy="500332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Location: Carrizo Plain National Monument </a:t>
            </a:r>
            <a:endParaRPr lang="en-CA" dirty="0"/>
          </a:p>
        </p:txBody>
      </p:sp>
      <p:sp>
        <p:nvSpPr>
          <p:cNvPr id="6" name="Rectangle 5"/>
          <p:cNvSpPr/>
          <p:nvPr/>
        </p:nvSpPr>
        <p:spPr>
          <a:xfrm>
            <a:off x="230037" y="1450757"/>
            <a:ext cx="28927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 San Luis Obispo Country, California</a:t>
            </a:r>
          </a:p>
          <a:p>
            <a:r>
              <a:rPr lang="en-CA" sz="3200" dirty="0" smtClean="0">
                <a:latin typeface="+mj-lt"/>
              </a:rPr>
              <a:t>(35.1914</a:t>
            </a:r>
            <a:r>
              <a:rPr lang="en-CA" sz="3200" dirty="0">
                <a:latin typeface="+mj-lt"/>
              </a:rPr>
              <a:t>° N, 119.7929° </a:t>
            </a:r>
            <a:r>
              <a:rPr lang="en-CA" sz="3200" dirty="0" smtClean="0">
                <a:latin typeface="+mj-lt"/>
              </a:rPr>
              <a:t>W)</a:t>
            </a:r>
          </a:p>
          <a:p>
            <a:endParaRPr lang="en-CA" sz="3200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CA" sz="32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9967315" y="6386672"/>
            <a:ext cx="1566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Google Maps</a:t>
            </a:r>
            <a:r>
              <a:rPr lang="en-CA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817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Chapter 1: </a:t>
            </a:r>
            <a:r>
              <a:rPr lang="en-CA" dirty="0" smtClean="0">
                <a:solidFill>
                  <a:schemeClr val="dk1"/>
                </a:solidFill>
              </a:rPr>
              <a:t>A </a:t>
            </a:r>
            <a:r>
              <a:rPr lang="en-CA" dirty="0">
                <a:solidFill>
                  <a:schemeClr val="dk1"/>
                </a:solidFill>
              </a:rPr>
              <a:t>systematic review of camera trap papers to test for reported sampling effort.</a:t>
            </a:r>
            <a:r>
              <a:rPr lang="en-CA" b="1" dirty="0">
                <a:solidFill>
                  <a:schemeClr val="dk1"/>
                </a:solidFill>
              </a:rPr>
              <a:t/>
            </a:r>
            <a:br>
              <a:rPr lang="en-CA" b="1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  <p:pic>
        <p:nvPicPr>
          <p:cNvPr id="10242" name="Picture 2" descr="Image result for camera tra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178" y="2947453"/>
            <a:ext cx="4448154" cy="333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amera tr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61" y="1943023"/>
            <a:ext cx="647700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0761" y="6098903"/>
            <a:ext cx="171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Google Images</a:t>
            </a:r>
            <a:r>
              <a:rPr lang="en-CA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68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Chapter 1: </a:t>
            </a:r>
            <a:r>
              <a:rPr lang="en-CA" dirty="0" smtClean="0">
                <a:solidFill>
                  <a:schemeClr val="dk1"/>
                </a:solidFill>
              </a:rPr>
              <a:t>A </a:t>
            </a:r>
            <a:r>
              <a:rPr lang="en-CA" dirty="0">
                <a:solidFill>
                  <a:schemeClr val="dk1"/>
                </a:solidFill>
              </a:rPr>
              <a:t>systematic review of camera trap papers to test for reported sampling effort.</a:t>
            </a:r>
            <a:r>
              <a:rPr lang="en-CA" b="1" dirty="0">
                <a:solidFill>
                  <a:schemeClr val="dk1"/>
                </a:solidFill>
              </a:rPr>
              <a:t/>
            </a:r>
            <a:br>
              <a:rPr lang="en-CA" b="1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93643" y="1411242"/>
            <a:ext cx="116625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CA" sz="2400" b="1" dirty="0" smtClean="0">
                <a:effectLst/>
                <a:latin typeface="+mj-lt"/>
              </a:rPr>
              <a:t>Purpose: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Identify the relevant literature using camera traps to examine sampling efficacy for abundance and richness of animals with this trapping tool</a:t>
            </a:r>
          </a:p>
          <a:p>
            <a:pPr algn="just">
              <a:spcAft>
                <a:spcPts val="0"/>
              </a:spcAft>
            </a:pPr>
            <a:r>
              <a:rPr lang="en-CA" sz="2400" dirty="0" smtClean="0">
                <a:effectLst/>
                <a:latin typeface="+mj-lt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en-CA" sz="2400" b="1" dirty="0" smtClean="0">
                <a:effectLst/>
                <a:latin typeface="+mj-lt"/>
              </a:rPr>
              <a:t>Questions: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In which ecosystems was camera trapping done?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What was the duration of sampling?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How many pictures were taken? How many had animals in them?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What were the animals (species)?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How many species in reality settle in that habitat (GBIF)?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What was the sampling area? Was the total area sampled reported? 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CA" sz="2400" dirty="0" smtClean="0">
                <a:effectLst/>
                <a:latin typeface="+mj-lt"/>
              </a:rPr>
              <a:t>Was the camera field of view reported?</a:t>
            </a:r>
          </a:p>
          <a:p>
            <a:pPr algn="just">
              <a:spcAft>
                <a:spcPts val="0"/>
              </a:spcAft>
            </a:pPr>
            <a:endParaRPr lang="en-CA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7286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43" y="1825625"/>
            <a:ext cx="11662568" cy="4351338"/>
          </a:xfrm>
        </p:spPr>
        <p:txBody>
          <a:bodyPr/>
          <a:lstStyle/>
          <a:p>
            <a:pPr marL="0" indent="0">
              <a:buNone/>
            </a:pPr>
            <a:r>
              <a:rPr lang="en-CA" b="1" dirty="0">
                <a:latin typeface="+mj-lt"/>
              </a:rPr>
              <a:t>Predictions: </a:t>
            </a:r>
            <a:endParaRPr lang="en-CA" b="1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Many </a:t>
            </a:r>
            <a:r>
              <a:rPr lang="en-CA" dirty="0">
                <a:latin typeface="+mj-lt"/>
              </a:rPr>
              <a:t>studies using camera traps focus on one type </a:t>
            </a:r>
            <a:r>
              <a:rPr lang="en-CA" dirty="0" smtClean="0">
                <a:latin typeface="+mj-lt"/>
              </a:rPr>
              <a:t>of species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latin typeface="+mj-lt"/>
              </a:rPr>
              <a:t>M</a:t>
            </a:r>
            <a:r>
              <a:rPr lang="en-CA" dirty="0" smtClean="0">
                <a:latin typeface="+mj-lt"/>
              </a:rPr>
              <a:t>akes </a:t>
            </a:r>
            <a:r>
              <a:rPr lang="en-CA" dirty="0">
                <a:latin typeface="+mj-lt"/>
              </a:rPr>
              <a:t>it difficult to record species richness of a given </a:t>
            </a:r>
            <a:r>
              <a:rPr lang="en-CA" dirty="0" smtClean="0">
                <a:latin typeface="+mj-lt"/>
              </a:rPr>
              <a:t>area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Most </a:t>
            </a:r>
            <a:r>
              <a:rPr lang="en-CA" dirty="0">
                <a:latin typeface="+mj-lt"/>
              </a:rPr>
              <a:t>studies will solely report either the duration of camera trapping or the number of </a:t>
            </a:r>
            <a:r>
              <a:rPr lang="en-CA" dirty="0" smtClean="0">
                <a:latin typeface="+mj-lt"/>
              </a:rPr>
              <a:t>photos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Rarely </a:t>
            </a:r>
            <a:r>
              <a:rPr lang="en-CA" dirty="0">
                <a:latin typeface="+mj-lt"/>
              </a:rPr>
              <a:t>focus on minimizing repeat </a:t>
            </a:r>
            <a:r>
              <a:rPr lang="en-CA" dirty="0" smtClean="0">
                <a:latin typeface="+mj-lt"/>
              </a:rPr>
              <a:t>visits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Chapter 1: </a:t>
            </a:r>
            <a:r>
              <a:rPr lang="en-CA" dirty="0" smtClean="0">
                <a:solidFill>
                  <a:schemeClr val="dk1"/>
                </a:solidFill>
              </a:rPr>
              <a:t>A </a:t>
            </a:r>
            <a:r>
              <a:rPr lang="en-CA" dirty="0">
                <a:solidFill>
                  <a:schemeClr val="dk1"/>
                </a:solidFill>
              </a:rPr>
              <a:t>systematic review of camera trap papers to test for reported sampling effort.</a:t>
            </a:r>
            <a:r>
              <a:rPr lang="en-CA" b="1" dirty="0">
                <a:solidFill>
                  <a:schemeClr val="dk1"/>
                </a:solidFill>
              </a:rPr>
              <a:t/>
            </a:r>
            <a:br>
              <a:rPr lang="en-CA" b="1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014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0" y="505274"/>
            <a:ext cx="10189317" cy="56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0761" y="6098903"/>
            <a:ext cx="2139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Nguyen etl al. 2017</a:t>
            </a:r>
            <a:r>
              <a:rPr lang="en-CA" dirty="0" smtClean="0"/>
              <a:t>)</a:t>
            </a:r>
            <a:endParaRPr lang="en-C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19760" r="6648" b="5426"/>
          <a:stretch/>
        </p:blipFill>
        <p:spPr>
          <a:xfrm>
            <a:off x="1355963" y="559556"/>
            <a:ext cx="10140287" cy="53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36" b="9302"/>
          <a:stretch/>
        </p:blipFill>
        <p:spPr>
          <a:xfrm>
            <a:off x="0" y="0"/>
            <a:ext cx="12187451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3643" y="276045"/>
            <a:ext cx="11662568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mtClean="0"/>
              <a:t>Chapter 2: </a:t>
            </a:r>
            <a:r>
              <a:rPr lang="en-CA" smtClean="0">
                <a:solidFill>
                  <a:schemeClr val="dk1"/>
                </a:solidFill>
              </a:rPr>
              <a:t>Plant-animal interactions at an on-site level.</a:t>
            </a:r>
            <a:r>
              <a:rPr lang="en-CA" smtClean="0"/>
              <a:t> </a:t>
            </a:r>
            <a:r>
              <a:rPr lang="en-CA" smtClean="0">
                <a:solidFill>
                  <a:schemeClr val="dk1"/>
                </a:solidFill>
              </a:rPr>
              <a:t/>
            </a:r>
            <a:br>
              <a:rPr lang="en-CA" smtClean="0">
                <a:solidFill>
                  <a:schemeClr val="dk1"/>
                </a:solidFill>
              </a:rPr>
            </a:br>
            <a:r>
              <a:rPr lang="en-CA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98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3643" y="1411242"/>
            <a:ext cx="116625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>
                <a:latin typeface="+mj-lt"/>
              </a:rPr>
              <a:t>Purpose: </a:t>
            </a:r>
            <a:r>
              <a:rPr lang="en-CA" sz="2400" dirty="0">
                <a:latin typeface="+mj-lt"/>
              </a:rPr>
              <a:t>To explore whether animal association patterns with shrubs are explained by site-level daily weather data.</a:t>
            </a:r>
            <a:endParaRPr lang="en-CA" sz="2400" dirty="0">
              <a:latin typeface="+mj-lt"/>
            </a:endParaRPr>
          </a:p>
          <a:p>
            <a:r>
              <a:rPr lang="en-CA" sz="2400" dirty="0">
                <a:latin typeface="+mj-lt"/>
              </a:rPr>
              <a:t> </a:t>
            </a:r>
            <a:endParaRPr lang="en-CA" sz="2400" dirty="0">
              <a:latin typeface="+mj-lt"/>
            </a:endParaRPr>
          </a:p>
          <a:p>
            <a:r>
              <a:rPr lang="en-CA" sz="2400" b="1" dirty="0">
                <a:latin typeface="+mj-lt"/>
              </a:rPr>
              <a:t>Questions: </a:t>
            </a:r>
            <a:endParaRPr lang="en-CA" sz="2400" b="1" dirty="0" smtClean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 smtClean="0">
                <a:latin typeface="+mj-lt"/>
              </a:rPr>
              <a:t>How </a:t>
            </a:r>
            <a:r>
              <a:rPr lang="en-CA" sz="2400" dirty="0">
                <a:latin typeface="+mj-lt"/>
              </a:rPr>
              <a:t>do temperature, precipitation, solar radiation, and humidity influence the associational patterns of vertebrates with shrubs? </a:t>
            </a:r>
            <a:endParaRPr lang="en-CA" sz="2400" dirty="0" smtClean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 smtClean="0">
                <a:latin typeface="+mj-lt"/>
              </a:rPr>
              <a:t>How </a:t>
            </a:r>
            <a:r>
              <a:rPr lang="en-CA" sz="2400" dirty="0">
                <a:latin typeface="+mj-lt"/>
              </a:rPr>
              <a:t>does the strength of this association change as the above parameters increase or decrease?</a:t>
            </a:r>
            <a:endParaRPr lang="en-CA" sz="2400" dirty="0">
              <a:latin typeface="+mj-lt"/>
            </a:endParaRPr>
          </a:p>
          <a:p>
            <a:pPr algn="just">
              <a:spcAft>
                <a:spcPts val="0"/>
              </a:spcAft>
            </a:pPr>
            <a:endParaRPr lang="en-CA" sz="2400" dirty="0">
              <a:effectLst/>
              <a:latin typeface="+mj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Chapter 2: </a:t>
            </a:r>
            <a:r>
              <a:rPr lang="en-CA" dirty="0">
                <a:solidFill>
                  <a:schemeClr val="dk1"/>
                </a:solidFill>
              </a:rPr>
              <a:t>Plant-animal interactions at an on-site level.</a:t>
            </a:r>
            <a:r>
              <a:rPr lang="en-CA" dirty="0" smtClean="0"/>
              <a:t> </a:t>
            </a:r>
            <a:r>
              <a:rPr lang="en-CA" dirty="0">
                <a:solidFill>
                  <a:schemeClr val="dk1"/>
                </a:solidFill>
              </a:rPr>
              <a:t/>
            </a:r>
            <a:br>
              <a:rPr lang="en-CA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32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" y="436728"/>
            <a:ext cx="4755486" cy="2674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807" y="750627"/>
            <a:ext cx="4804013" cy="2702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99" y="3895583"/>
            <a:ext cx="4612943" cy="2594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3616657"/>
            <a:ext cx="3784980" cy="212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0896" y="1450756"/>
            <a:ext cx="11612880" cy="493639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 One interacting species benefits, none are harmed (Bertness </a:t>
            </a:r>
            <a:r>
              <a:rPr lang="en-CA" sz="3200" dirty="0">
                <a:latin typeface="+mj-lt"/>
              </a:rPr>
              <a:t>and Leonard </a:t>
            </a:r>
            <a:r>
              <a:rPr lang="en-CA" sz="3200" dirty="0" smtClean="0">
                <a:latin typeface="+mj-lt"/>
              </a:rPr>
              <a:t>1997)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>
                <a:latin typeface="+mj-lt"/>
              </a:rPr>
              <a:t> </a:t>
            </a:r>
            <a:r>
              <a:rPr lang="en-CA" sz="3200" dirty="0" smtClean="0">
                <a:latin typeface="+mj-lt"/>
              </a:rPr>
              <a:t>Can be </a:t>
            </a:r>
            <a:r>
              <a:rPr lang="en-CA" sz="3200" dirty="0" smtClean="0">
                <a:latin typeface="+mj-lt"/>
              </a:rPr>
              <a:t>commensalism or mutualistic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 </a:t>
            </a:r>
            <a:r>
              <a:rPr lang="en-CA" sz="3200" dirty="0" smtClean="0">
                <a:latin typeface="+mj-lt"/>
              </a:rPr>
              <a:t>Foundational plants are </a:t>
            </a:r>
            <a:r>
              <a:rPr lang="en-CA" sz="3200" dirty="0">
                <a:latin typeface="+mj-lt"/>
              </a:rPr>
              <a:t>usually shrubs, perennials, trees or cushion </a:t>
            </a:r>
            <a:r>
              <a:rPr lang="en-CA" sz="3200" dirty="0" smtClean="0">
                <a:latin typeface="+mj-lt"/>
              </a:rPr>
              <a:t>plants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Benefit other taxa through a variety of mechanistic pathways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Canopy is important for direct and indirect shelter and refuge </a:t>
            </a:r>
            <a:r>
              <a:rPr lang="en-CA" sz="3200" dirty="0" smtClean="0">
                <a:latin typeface="+mj-lt"/>
              </a:rPr>
              <a:t>effects and nutrient gathering</a:t>
            </a:r>
            <a:endParaRPr lang="en-CA" sz="3200" dirty="0" smtClean="0">
              <a:latin typeface="+mj-lt"/>
            </a:endParaRPr>
          </a:p>
          <a:p>
            <a:pPr marL="0" indent="0">
              <a:buNone/>
            </a:pPr>
            <a:endParaRPr lang="en-CA" sz="2400" dirty="0" smtClean="0"/>
          </a:p>
          <a:p>
            <a:pPr marL="0" indent="0">
              <a:buNone/>
            </a:pPr>
            <a:endParaRPr lang="en-CA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38202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6" t="14896" r="9558" b="16281"/>
          <a:stretch/>
        </p:blipFill>
        <p:spPr>
          <a:xfrm>
            <a:off x="1805354" y="797169"/>
            <a:ext cx="8873666" cy="52050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3192" y="6216134"/>
            <a:ext cx="5701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University of California Agriculture and Natural Resources</a:t>
            </a:r>
            <a:r>
              <a:rPr lang="en-CA" dirty="0" smtClean="0"/>
              <a:t>)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4777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 shelter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8"/>
          <a:stretch/>
        </p:blipFill>
        <p:spPr bwMode="auto">
          <a:xfrm>
            <a:off x="0" y="0"/>
            <a:ext cx="12192000" cy="68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/>
              <a:t>Chapter 3: shelter experiment to manipulate micro-climatic conditions. </a:t>
            </a:r>
            <a:r>
              <a:rPr lang="en-CA" b="1" dirty="0">
                <a:solidFill>
                  <a:schemeClr val="dk1"/>
                </a:solidFill>
              </a:rPr>
              <a:t/>
            </a:r>
            <a:br>
              <a:rPr lang="en-CA" b="1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6567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3643" y="276045"/>
            <a:ext cx="11662568" cy="1450757"/>
          </a:xfrm>
        </p:spPr>
        <p:txBody>
          <a:bodyPr>
            <a:normAutofit fontScale="90000"/>
          </a:bodyPr>
          <a:lstStyle/>
          <a:p>
            <a:r>
              <a:rPr lang="en-CA" dirty="0"/>
              <a:t>Chapter 3: shelter experiment to manipulate micro-climatic conditions. </a:t>
            </a:r>
            <a:r>
              <a:rPr lang="en-CA" b="1" dirty="0">
                <a:solidFill>
                  <a:schemeClr val="dk1"/>
                </a:solidFill>
              </a:rPr>
              <a:t/>
            </a:r>
            <a:br>
              <a:rPr lang="en-CA" b="1" dirty="0">
                <a:solidFill>
                  <a:schemeClr val="dk1"/>
                </a:solidFill>
              </a:rPr>
            </a:br>
            <a:r>
              <a:rPr lang="en-CA" dirty="0" smtClean="0"/>
              <a:t> 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293643" y="1726802"/>
            <a:ext cx="1166256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CA" sz="2400" b="1" dirty="0">
                <a:latin typeface="+mj-lt"/>
              </a:rPr>
              <a:t>Purpose: </a:t>
            </a:r>
            <a:r>
              <a:rPr lang="en-CA" sz="2400" dirty="0">
                <a:latin typeface="+mj-lt"/>
              </a:rPr>
              <a:t>To physically manipulate </a:t>
            </a:r>
            <a:r>
              <a:rPr lang="en-CA" sz="2400" dirty="0" smtClean="0">
                <a:latin typeface="+mj-lt"/>
              </a:rPr>
              <a:t>temperature, solar </a:t>
            </a:r>
            <a:r>
              <a:rPr lang="en-CA" sz="2400" dirty="0">
                <a:latin typeface="+mj-lt"/>
              </a:rPr>
              <a:t>radiation </a:t>
            </a:r>
            <a:r>
              <a:rPr lang="en-CA" sz="2400" dirty="0" smtClean="0">
                <a:latin typeface="+mj-lt"/>
              </a:rPr>
              <a:t>intensity, and moisture </a:t>
            </a:r>
            <a:r>
              <a:rPr lang="en-CA" sz="2400" dirty="0">
                <a:latin typeface="+mj-lt"/>
              </a:rPr>
              <a:t>using UV permeable </a:t>
            </a:r>
            <a:r>
              <a:rPr lang="en-CA" sz="2400" dirty="0" smtClean="0">
                <a:latin typeface="+mj-lt"/>
              </a:rPr>
              <a:t>Perspex to </a:t>
            </a:r>
            <a:r>
              <a:rPr lang="en-CA" sz="2400" dirty="0">
                <a:latin typeface="+mj-lt"/>
              </a:rPr>
              <a:t>examine how the increase/decrease in in the above parameters affects animal-plant shrub associational parents. </a:t>
            </a:r>
            <a:endParaRPr lang="en-CA" sz="2400" dirty="0" smtClean="0">
              <a:latin typeface="+mj-lt"/>
            </a:endParaRPr>
          </a:p>
          <a:p>
            <a:pPr algn="just"/>
            <a:endParaRPr lang="en-CA" sz="2400" dirty="0">
              <a:latin typeface="+mj-lt"/>
            </a:endParaRPr>
          </a:p>
          <a:p>
            <a:pPr algn="just"/>
            <a:r>
              <a:rPr lang="en-CA" sz="2400" b="1" dirty="0">
                <a:latin typeface="+mj-lt"/>
              </a:rPr>
              <a:t>Hypotheses and predictions</a:t>
            </a:r>
            <a:r>
              <a:rPr lang="en-CA" sz="2400" b="1" dirty="0" smtClean="0">
                <a:latin typeface="+mj-lt"/>
              </a:rPr>
              <a:t>: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CA" sz="2400" dirty="0" smtClean="0">
                <a:latin typeface="+mj-lt"/>
              </a:rPr>
              <a:t>Foundation </a:t>
            </a:r>
            <a:r>
              <a:rPr lang="en-CA" sz="2400" dirty="0">
                <a:latin typeface="+mj-lt"/>
              </a:rPr>
              <a:t>species, shelter, and relatively large objects in desert ecosystems influence association behaviour and population dynamics including movement. </a:t>
            </a:r>
            <a:endParaRPr lang="en-CA" sz="2400" dirty="0" smtClean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n-CA" sz="2400" dirty="0">
                <a:latin typeface="+mj-lt"/>
              </a:rPr>
              <a:t>T</a:t>
            </a:r>
            <a:r>
              <a:rPr lang="en-CA" sz="2400" dirty="0" smtClean="0">
                <a:latin typeface="+mj-lt"/>
              </a:rPr>
              <a:t>he </a:t>
            </a:r>
            <a:r>
              <a:rPr lang="en-CA" sz="2400" dirty="0">
                <a:latin typeface="+mj-lt"/>
              </a:rPr>
              <a:t>presence of a foundational species will likely increase the soil microbiota due to the benefits provided by the plant (Bodelier et al. 2006). </a:t>
            </a:r>
            <a:endParaRPr lang="en-CA" sz="2400" dirty="0" smtClean="0">
              <a:latin typeface="+mj-lt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en-CA" sz="2400" dirty="0">
              <a:latin typeface="+mj-lt"/>
            </a:endParaRPr>
          </a:p>
          <a:p>
            <a:pPr algn="just"/>
            <a:endParaRPr lang="en-CA" sz="2400" dirty="0">
              <a:latin typeface="+mj-lt"/>
            </a:endParaRPr>
          </a:p>
          <a:p>
            <a:pPr algn="just"/>
            <a:endParaRPr lang="en-CA" sz="2400" dirty="0">
              <a:latin typeface="+mj-lt"/>
            </a:endParaRPr>
          </a:p>
          <a:p>
            <a:pPr algn="just">
              <a:spcAft>
                <a:spcPts val="0"/>
              </a:spcAft>
            </a:pPr>
            <a:endParaRPr lang="en-CA" sz="2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38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45880"/>
              </p:ext>
            </p:extLst>
          </p:nvPr>
        </p:nvGraphicFramePr>
        <p:xfrm>
          <a:off x="890725" y="2008883"/>
          <a:ext cx="10177608" cy="381871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65352"/>
                <a:gridCol w="2970752"/>
                <a:gridCol w="2970752"/>
                <a:gridCol w="2970752"/>
              </a:tblGrid>
              <a:tr h="450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Microsite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Shelter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Replication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Total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5078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2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 smtClean="0">
                          <a:effectLst/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X 8: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X4 in site 3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X4 in site 4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>
                          <a:effectLst/>
                          <a:latin typeface="+mj-lt"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b="1" dirty="0" smtClean="0">
                          <a:effectLst/>
                          <a:latin typeface="+mj-lt"/>
                          <a:ea typeface="+mn-ea"/>
                          <a:cs typeface="+mn-cs"/>
                        </a:rPr>
                        <a:t>48</a:t>
                      </a:r>
                      <a:endParaRPr lang="en-CA" sz="2000" b="1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9221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+mj-lt"/>
                        </a:rPr>
                        <a:t>Shrub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+mj-lt"/>
                        </a:rPr>
                        <a:t>Light completely blocked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5078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>
                          <a:effectLst/>
                          <a:latin typeface="+mj-lt"/>
                        </a:rPr>
                        <a:t>Open</a:t>
                      </a:r>
                      <a:endParaRPr lang="en-CA" sz="200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 smtClean="0">
                          <a:effectLst/>
                          <a:latin typeface="+mj-lt"/>
                        </a:rPr>
                        <a:t>Temperature/moisture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5078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+mj-lt"/>
                        </a:rPr>
                        <a:t> 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92216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+mj-lt"/>
                        </a:rPr>
                        <a:t>Mesh shelter (control)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000" dirty="0">
                          <a:effectLst/>
                          <a:latin typeface="+mj-lt"/>
                        </a:rPr>
                        <a:t> </a:t>
                      </a:r>
                      <a:endParaRPr lang="en-CA" sz="2000" dirty="0">
                        <a:effectLst/>
                        <a:latin typeface="+mj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Replication Breakdown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7204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open top chamb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611" y="601580"/>
            <a:ext cx="3708039" cy="27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pen top chamb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97" y="3702078"/>
            <a:ext cx="3978723" cy="265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015" y="249054"/>
            <a:ext cx="4052637" cy="610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70" y="6352422"/>
            <a:ext cx="171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Google Images</a:t>
            </a:r>
            <a:r>
              <a:rPr lang="en-CA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965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895" y="0"/>
            <a:ext cx="11415883" cy="1450757"/>
          </a:xfrm>
        </p:spPr>
        <p:txBody>
          <a:bodyPr/>
          <a:lstStyle/>
          <a:p>
            <a:r>
              <a:rPr lang="en-CA" dirty="0" smtClean="0"/>
              <a:t>UV permeable Perspex vs. Open-Top-Chamber</a:t>
            </a:r>
            <a:endParaRPr lang="en-CA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180307"/>
              </p:ext>
            </p:extLst>
          </p:nvPr>
        </p:nvGraphicFramePr>
        <p:xfrm>
          <a:off x="626282" y="1314279"/>
          <a:ext cx="10796895" cy="5453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98965"/>
                <a:gridCol w="3598965"/>
                <a:gridCol w="3598965"/>
              </a:tblGrid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>
                          <a:latin typeface="+mj-lt"/>
                        </a:rPr>
                        <a:t>Variable</a:t>
                      </a:r>
                      <a:endParaRPr lang="en-CA" sz="2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>
                          <a:latin typeface="+mj-lt"/>
                        </a:rPr>
                        <a:t>Perspex</a:t>
                      </a:r>
                      <a:r>
                        <a:rPr lang="en-CA" sz="2400" b="1" baseline="0" dirty="0" smtClean="0">
                          <a:latin typeface="+mj-lt"/>
                        </a:rPr>
                        <a:t> Shelter</a:t>
                      </a:r>
                      <a:endParaRPr lang="en-CA" sz="24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b="1" dirty="0" smtClean="0">
                          <a:latin typeface="+mj-lt"/>
                        </a:rPr>
                        <a:t>OTC </a:t>
                      </a:r>
                      <a:endParaRPr lang="en-CA" sz="2400" b="1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Shelter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Temperature/Soil</a:t>
                      </a:r>
                      <a:r>
                        <a:rPr lang="en-CA" sz="2400" baseline="0" dirty="0" smtClean="0">
                          <a:latin typeface="+mj-lt"/>
                        </a:rPr>
                        <a:t> Temp.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UV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Movement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Wind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Humidity 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46328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Radiance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</a:tr>
              <a:tr h="375773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Resources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  <a:tr h="375773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Substrate 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375773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smtClean="0">
                          <a:latin typeface="+mj-lt"/>
                        </a:rPr>
                        <a:t>Moisture</a:t>
                      </a:r>
                      <a:r>
                        <a:rPr lang="en-CA" sz="2400" baseline="0" dirty="0" smtClean="0">
                          <a:latin typeface="+mj-lt"/>
                        </a:rPr>
                        <a:t> </a:t>
                      </a:r>
                      <a:endParaRPr lang="en-CA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375773">
                <a:tc gridSpan="3"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2" y="1752007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1" y="2251880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0" y="3066286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1" y="3541727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0" y="4117345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90" y="4581637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789" y="5931497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62" y="1758648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62" y="2246305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62" y="2711812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62" y="3617472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962" y="4086266"/>
            <a:ext cx="499873" cy="49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5113" y="2742785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00540" y="5077150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5113" y="5541442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4661" y="3225453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27554" y="4612900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44775" y="5080942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39621" y="5548984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x mark symb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46789" y="6018067"/>
            <a:ext cx="354474" cy="3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83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www.reviewjournal.com/wp-content/uploads/2015/02/web1_465659191-1-_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82"/>
          <a:stretch/>
        </p:blipFill>
        <p:spPr bwMode="auto">
          <a:xfrm>
            <a:off x="0" y="0"/>
            <a:ext cx="12192000" cy="680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8058" y="0"/>
            <a:ext cx="11415883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/>
              <a:t>Implications </a:t>
            </a:r>
            <a:endParaRPr lang="en-CA" dirty="0"/>
          </a:p>
        </p:txBody>
      </p:sp>
      <p:pic>
        <p:nvPicPr>
          <p:cNvPr id="5124" name="Picture 4" descr="Image result for joshua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42" y="1258252"/>
            <a:ext cx="4269226" cy="23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coachell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10" y="1258252"/>
            <a:ext cx="4164355" cy="237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gambelia sil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017" y="3860390"/>
            <a:ext cx="4078706" cy="271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0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3717" y="0"/>
            <a:ext cx="10058400" cy="1450757"/>
          </a:xfrm>
        </p:spPr>
        <p:txBody>
          <a:bodyPr/>
          <a:lstStyle/>
          <a:p>
            <a:r>
              <a:rPr lang="en-CA" dirty="0" smtClean="0"/>
              <a:t>Thank You!</a:t>
            </a:r>
            <a:endParaRPr lang="en-CA" dirty="0"/>
          </a:p>
        </p:txBody>
      </p:sp>
      <p:pic>
        <p:nvPicPr>
          <p:cNvPr id="6146" name="Picture 2" descr="Image result for york university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73" y="463136"/>
            <a:ext cx="3420144" cy="123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bureau of land managem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258" y="2371385"/>
            <a:ext cx="2245571" cy="196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23717" y="1373836"/>
            <a:ext cx="10818006" cy="5097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600" dirty="0" smtClean="0"/>
              <a:t>Dr. Chris Lortie</a:t>
            </a:r>
          </a:p>
          <a:p>
            <a:r>
              <a:rPr lang="en-CA" sz="3600" dirty="0" smtClean="0"/>
              <a:t>Dr. Suzanne MacDonald</a:t>
            </a:r>
          </a:p>
          <a:p>
            <a:r>
              <a:rPr lang="en-CA" sz="3600" dirty="0" smtClean="0"/>
              <a:t>Malory Owen </a:t>
            </a:r>
          </a:p>
          <a:p>
            <a:r>
              <a:rPr lang="en-CA" sz="3600" dirty="0" smtClean="0"/>
              <a:t>Mario Zuliani </a:t>
            </a:r>
          </a:p>
          <a:p>
            <a:r>
              <a:rPr lang="en-CA" sz="3600" dirty="0" smtClean="0"/>
              <a:t>Ecoblender 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6152" name="Picture 8" descr="Image result for nserc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446" y="4466567"/>
            <a:ext cx="2775194" cy="15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6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 shelter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8"/>
          <a:stretch/>
        </p:blipFill>
        <p:spPr bwMode="auto">
          <a:xfrm>
            <a:off x="0" y="0"/>
            <a:ext cx="12192000" cy="6851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963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643" y="321935"/>
            <a:ext cx="10515600" cy="1325563"/>
          </a:xfrm>
        </p:spPr>
        <p:txBody>
          <a:bodyPr/>
          <a:lstStyle/>
          <a:p>
            <a:r>
              <a:rPr lang="en-CA" dirty="0" smtClean="0"/>
              <a:t>Back-up</a:t>
            </a:r>
            <a:endParaRPr lang="en-CA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93643" y="1647498"/>
            <a:ext cx="11662568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7 different sites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800" dirty="0" smtClean="0">
                <a:latin typeface="+mj-lt"/>
              </a:rPr>
              <a:t>San Joaquin, Mojave, Carrizo, Cuyama, Penoche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7 different temperature gradients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latin typeface="+mj-lt"/>
              </a:rPr>
              <a:t>Cam trap and video trap at all 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42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(Filazzola and Lortie 201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4" y="0"/>
            <a:ext cx="8622665" cy="64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2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 t="13238" r="16551" b="5915"/>
          <a:stretch/>
        </p:blipFill>
        <p:spPr>
          <a:xfrm>
            <a:off x="1899138" y="586154"/>
            <a:ext cx="8393723" cy="5973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65370" y="6190456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Lortie, Github</a:t>
            </a:r>
            <a:r>
              <a:rPr lang="en-CA" dirty="0" smtClean="0"/>
              <a:t>)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2651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Background: </a:t>
            </a:r>
            <a:r>
              <a:rPr lang="en-CA" i="1" dirty="0" smtClean="0"/>
              <a:t>Epherdra californica</a:t>
            </a:r>
            <a:endParaRPr lang="en-CA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1307721"/>
            <a:ext cx="7918704" cy="524062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91754" y="1008185"/>
            <a:ext cx="1078523" cy="15708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321170" y="2711586"/>
            <a:ext cx="2485292" cy="23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2151" y="2579077"/>
            <a:ext cx="1688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Not Ephedra, just me</a:t>
            </a:r>
            <a:r>
              <a:rPr lang="en-CA" dirty="0" smtClean="0"/>
              <a:t>)</a:t>
            </a: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86765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pic>
        <p:nvPicPr>
          <p:cNvPr id="4100" name="Picture 4" descr="Image result for global desertif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03286"/>
            <a:ext cx="9682058" cy="514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198455" y="6297584"/>
            <a:ext cx="171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Google Images</a:t>
            </a:r>
            <a:r>
              <a:rPr lang="en-CA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431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pic>
        <p:nvPicPr>
          <p:cNvPr id="5122" name="Picture 2" descr="How We're Endangering Anim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5" b="72790"/>
          <a:stretch/>
        </p:blipFill>
        <p:spPr bwMode="auto">
          <a:xfrm>
            <a:off x="1840758" y="1204572"/>
            <a:ext cx="8833104" cy="518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723670" y="6386660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/>
              <a:t>(</a:t>
            </a:r>
            <a:r>
              <a:rPr lang="en-CA" i="1" dirty="0" smtClean="0"/>
              <a:t>National Geographic</a:t>
            </a:r>
            <a:r>
              <a:rPr lang="en-CA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95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Background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0896" y="1450757"/>
            <a:ext cx="1161288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Weather: short term changes in atmospheric conditions of an area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Climate: long-term weather patterns of a particular region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Weather=micro-climate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3200" dirty="0" smtClean="0">
                <a:latin typeface="+mj-lt"/>
              </a:rPr>
              <a:t>Climate=macro-climate</a:t>
            </a:r>
            <a:endParaRPr lang="en-CA" sz="2400" dirty="0" smtClean="0">
              <a:latin typeface="+mj-lt"/>
            </a:endParaRPr>
          </a:p>
          <a:p>
            <a:pPr marL="0" indent="0">
              <a:buNone/>
            </a:pPr>
            <a:endParaRPr lang="en-CA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0640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851" y="2285516"/>
            <a:ext cx="3031318" cy="16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Down Arrow 6"/>
          <p:cNvSpPr/>
          <p:nvPr/>
        </p:nvSpPr>
        <p:spPr>
          <a:xfrm rot="7365867">
            <a:off x="3493404" y="2486345"/>
            <a:ext cx="705089" cy="31580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148" name="Picture 4" descr="Image result for rabbit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56" y="4130152"/>
            <a:ext cx="1976527" cy="257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shrub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4" y="1220067"/>
            <a:ext cx="3117386" cy="193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6398">
            <a:off x="1519393" y="4629798"/>
            <a:ext cx="1865884" cy="151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404" y="2388488"/>
            <a:ext cx="1235076" cy="142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other Father Child Stick Figures by GDJ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17" y="152741"/>
            <a:ext cx="2070908" cy="21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>
          <a:xfrm rot="5400000">
            <a:off x="7585658" y="653703"/>
            <a:ext cx="1155031" cy="1052723"/>
          </a:xfrm>
          <a:prstGeom prst="bentArrow">
            <a:avLst>
              <a:gd name="adj1" fmla="val 25000"/>
              <a:gd name="adj2" fmla="val 22714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10800000">
            <a:off x="7534504" y="4521350"/>
            <a:ext cx="1155031" cy="1052723"/>
          </a:xfrm>
          <a:prstGeom prst="bentArrow">
            <a:avLst>
              <a:gd name="adj1" fmla="val 25000"/>
              <a:gd name="adj2" fmla="val 22714"/>
              <a:gd name="adj3" fmla="val 250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8141150">
            <a:off x="3122603" y="3109706"/>
            <a:ext cx="705089" cy="315808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968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10896" y="0"/>
            <a:ext cx="10058400" cy="1450757"/>
          </a:xfrm>
        </p:spPr>
        <p:txBody>
          <a:bodyPr/>
          <a:lstStyle/>
          <a:p>
            <a:r>
              <a:rPr lang="en-CA" dirty="0" smtClean="0"/>
              <a:t>Timeline Goals </a:t>
            </a:r>
            <a:endParaRPr lang="en-C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181033"/>
              </p:ext>
            </p:extLst>
          </p:nvPr>
        </p:nvGraphicFramePr>
        <p:xfrm>
          <a:off x="624795" y="1191451"/>
          <a:ext cx="10962156" cy="5466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4052"/>
                <a:gridCol w="3654052"/>
                <a:gridCol w="3654052"/>
              </a:tblGrid>
              <a:tr h="1270158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 smtClean="0">
                          <a:solidFill>
                            <a:schemeClr val="tx1"/>
                          </a:solidFill>
                        </a:rPr>
                        <a:t>Chapter</a:t>
                      </a:r>
                      <a:endParaRPr lang="en-CA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CA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800" dirty="0" smtClean="0">
                          <a:solidFill>
                            <a:schemeClr val="tx1"/>
                          </a:solidFill>
                        </a:rPr>
                        <a:t>Timeline</a:t>
                      </a:r>
                      <a:endParaRPr lang="en-CA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701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b="1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en-CA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systematic review of camera trap papers to test for reported sampling effort.</a:t>
                      </a:r>
                    </a:p>
                    <a:p>
                      <a:endParaRPr lang="en-C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Extract data for number of pictures taken, number of species seen, and location from peer-reviewed primary literature. 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Analyse data in January 2019 and have the manuscript by end of April 2019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70158"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CA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Plant-animal interactions at an on-site level.</a:t>
                      </a:r>
                      <a:endParaRPr lang="en-C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>
                          <a:solidFill>
                            <a:schemeClr val="tx1"/>
                          </a:solidFill>
                        </a:rPr>
                        <a:t>Camera trap and video trap data against long-term climate data.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-Match</a:t>
                      </a:r>
                      <a:r>
                        <a:rPr lang="en-CA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imagery data to micro-climate</a:t>
                      </a:r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April 2018</a:t>
                      </a:r>
                    </a:p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-Do stats May 2019</a:t>
                      </a:r>
                    </a:p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Have a manuscript ready by Sep. 2019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270158">
                <a:tc>
                  <a:txBody>
                    <a:bodyPr/>
                    <a:lstStyle/>
                    <a:p>
                      <a:r>
                        <a:rPr lang="en-CA" b="1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CA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Shelter effects on vertebrate animal interactions with foundation plant species.</a:t>
                      </a:r>
                      <a:endParaRPr lang="en-CA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-Manipulate</a:t>
                      </a:r>
                      <a:r>
                        <a:rPr lang="en-CA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temperature, radiation, and moisture by building shelters</a:t>
                      </a:r>
                      <a:endParaRPr lang="en-CA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-Measure growth of plants, take soils samples before and after</a:t>
                      </a:r>
                    </a:p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-camera trap set at a few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-Have a manuscript ready by January 2020</a:t>
                      </a:r>
                    </a:p>
                    <a:p>
                      <a:r>
                        <a:rPr lang="en-CA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-Wrap-up  thesis by September 2020</a:t>
                      </a:r>
                      <a:endParaRPr lang="en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3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450</TotalTime>
  <Words>687</Words>
  <Application>Microsoft Office PowerPoint</Application>
  <PresentationFormat>Widescreen</PresentationFormat>
  <Paragraphs>134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Wingdings</vt:lpstr>
      <vt:lpstr>Office Theme</vt:lpstr>
      <vt:lpstr>PowerPoint Presentation</vt:lpstr>
      <vt:lpstr>Background</vt:lpstr>
      <vt:lpstr>PowerPoint Presentation</vt:lpstr>
      <vt:lpstr>Background: Epherdra californica</vt:lpstr>
      <vt:lpstr>Background</vt:lpstr>
      <vt:lpstr>Background</vt:lpstr>
      <vt:lpstr>Background</vt:lpstr>
      <vt:lpstr>PowerPoint Presentation</vt:lpstr>
      <vt:lpstr>Timeline Goals </vt:lpstr>
      <vt:lpstr>Location: Carrizo Plain National Monument sites 3 &amp; 4 </vt:lpstr>
      <vt:lpstr>Location: Carrizo Plain National Monument </vt:lpstr>
      <vt:lpstr>Chapter 1: A systematic review of camera trap papers to test for reported sampling effort.  </vt:lpstr>
      <vt:lpstr>Chapter 1: A systematic review of camera trap papers to test for reported sampling effort.  </vt:lpstr>
      <vt:lpstr>Chapter 1: A systematic review of camera trap papers to test for reported sampling effort.  </vt:lpstr>
      <vt:lpstr>PowerPoint Presentation</vt:lpstr>
      <vt:lpstr>PowerPoint Presentation</vt:lpstr>
      <vt:lpstr>PowerPoint Presentation</vt:lpstr>
      <vt:lpstr>Chapter 2: Plant-animal interactions at an on-site level.   </vt:lpstr>
      <vt:lpstr>PowerPoint Presentation</vt:lpstr>
      <vt:lpstr>PowerPoint Presentation</vt:lpstr>
      <vt:lpstr>Chapter 3: shelter experiment to manipulate micro-climatic conditions.   </vt:lpstr>
      <vt:lpstr>Chapter 3: shelter experiment to manipulate micro-climatic conditions.   </vt:lpstr>
      <vt:lpstr>Replication Breakdown </vt:lpstr>
      <vt:lpstr>PowerPoint Presentation</vt:lpstr>
      <vt:lpstr>UV permeable Perspex vs. Open-Top-Chamber</vt:lpstr>
      <vt:lpstr>PowerPoint Presentation</vt:lpstr>
      <vt:lpstr>Thank You!</vt:lpstr>
      <vt:lpstr>PowerPoint Presentation</vt:lpstr>
      <vt:lpstr>Back-up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Nargol Ghazian</dc:creator>
  <cp:lastModifiedBy>Nargol Ghazian</cp:lastModifiedBy>
  <cp:revision>31</cp:revision>
  <dcterms:created xsi:type="dcterms:W3CDTF">2018-11-25T22:23:11Z</dcterms:created>
  <dcterms:modified xsi:type="dcterms:W3CDTF">2018-11-26T21:10:36Z</dcterms:modified>
</cp:coreProperties>
</file>